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e487d999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e487d999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e487d99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e487d99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e487d999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e487d999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e487d999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e487d999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1b8307b55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1b8307b5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e487d9996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e487d9996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1ced511e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1ced511e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e487d999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e487d999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1b8307b5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1b8307b5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cca3c6eb4_0_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cca3c6eb4_0_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e487d99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e487d99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1b8307b5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11b8307b5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There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are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several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reasons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recent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increased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interest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face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recognition,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including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rising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public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concern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security,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need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identity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verification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digital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world,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face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analysis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modelling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techniques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multimedia,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management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computer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entertainment</a:t>
            </a:r>
            <a:endParaRPr sz="9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15fbbdaf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15fbbdaf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1b8307b5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1b8307b5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1b8307b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1b8307b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0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1b8319a1f_0_1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1b8319a1f_0_1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1b8319a1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1b8319a1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researchgate.net/publication/355886757_Face_Detection_and_Recognition_Using_OpenCV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 u="sng"/>
              <a:t>FACE DETECTION AND RECOGNITION </a:t>
            </a:r>
            <a:endParaRPr b="1" sz="32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 u="sng"/>
              <a:t>SUBMITTED BY:						</a:t>
            </a:r>
            <a:r>
              <a:rPr lang="en" sz="2650"/>
              <a:t>      </a:t>
            </a:r>
            <a:r>
              <a:rPr lang="en" sz="2650" u="sng"/>
              <a:t>SUPERVISOR:</a:t>
            </a:r>
            <a:endParaRPr sz="265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PRANJUL PAL(1805210035)		            	Dr. MANIK CHANDRA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YASH JAISWAL(1805210064)			       Ms. MUDITA SHARAN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ZIYAUDDIN(1805210067)</a:t>
            </a:r>
            <a:endParaRPr sz="2400"/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6125" y="116825"/>
            <a:ext cx="911875" cy="91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DATA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GATHERING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Created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dataset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by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clicking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800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pictures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particular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user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once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saving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cropped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face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grayscale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image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in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i="1" lang="en" sz="1850">
                <a:solidFill>
                  <a:schemeClr val="dk1"/>
                </a:solidFill>
              </a:rPr>
              <a:t>dataset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folder.</a:t>
            </a:r>
            <a:endParaRPr sz="1850"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Each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image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will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be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saved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as:</a:t>
            </a:r>
            <a:r>
              <a:rPr lang="en" sz="1850">
                <a:solidFill>
                  <a:schemeClr val="dk1"/>
                </a:solidFill>
              </a:rPr>
              <a:t> </a:t>
            </a:r>
            <a:endParaRPr sz="18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</a:rPr>
              <a:t>						</a:t>
            </a:r>
            <a:r>
              <a:rPr b="1" lang="en" sz="1850">
                <a:solidFill>
                  <a:schemeClr val="dk1"/>
                </a:solidFill>
              </a:rPr>
              <a:t>User.face_id.count.jpg</a:t>
            </a:r>
            <a:endParaRPr b="1" sz="18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50">
                <a:solidFill>
                  <a:schemeClr val="dk1"/>
                </a:solidFill>
              </a:rPr>
              <a:t>	</a:t>
            </a:r>
            <a:r>
              <a:rPr lang="en" sz="1850">
                <a:solidFill>
                  <a:schemeClr val="dk1"/>
                </a:solidFill>
              </a:rPr>
              <a:t>w</a:t>
            </a:r>
            <a:r>
              <a:rPr lang="en" sz="1850">
                <a:solidFill>
                  <a:schemeClr val="dk1"/>
                </a:solidFill>
              </a:rPr>
              <a:t>here,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	face_id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=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User’s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id</a:t>
            </a:r>
            <a:r>
              <a:rPr lang="en" sz="1850">
                <a:solidFill>
                  <a:schemeClr val="dk1"/>
                </a:solidFill>
              </a:rPr>
              <a:t> </a:t>
            </a:r>
            <a:endParaRPr sz="18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50">
                <a:solidFill>
                  <a:schemeClr val="dk1"/>
                </a:solidFill>
              </a:rPr>
              <a:t>			count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=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Number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of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images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saved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particular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id</a:t>
            </a:r>
            <a:endParaRPr sz="1850"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More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number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of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images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increases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accuracy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of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mo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del.</a:t>
            </a:r>
            <a:endParaRPr sz="185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DATA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TRAINING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</a:rPr>
              <a:t>LBPH</a:t>
            </a:r>
            <a:r>
              <a:rPr b="1" lang="en" u="sng">
                <a:solidFill>
                  <a:schemeClr val="dk1"/>
                </a:solidFill>
              </a:rPr>
              <a:t> </a:t>
            </a:r>
            <a:r>
              <a:rPr b="1" lang="en" u="sng">
                <a:solidFill>
                  <a:schemeClr val="dk1"/>
                </a:solidFill>
              </a:rPr>
              <a:t>(Local</a:t>
            </a:r>
            <a:r>
              <a:rPr b="1" lang="en" u="sng">
                <a:solidFill>
                  <a:schemeClr val="dk1"/>
                </a:solidFill>
              </a:rPr>
              <a:t> </a:t>
            </a:r>
            <a:r>
              <a:rPr b="1" lang="en" u="sng">
                <a:solidFill>
                  <a:schemeClr val="dk1"/>
                </a:solidFill>
              </a:rPr>
              <a:t>Binary</a:t>
            </a:r>
            <a:r>
              <a:rPr b="1" lang="en" u="sng">
                <a:solidFill>
                  <a:schemeClr val="dk1"/>
                </a:solidFill>
              </a:rPr>
              <a:t> </a:t>
            </a:r>
            <a:r>
              <a:rPr b="1" lang="en" u="sng">
                <a:solidFill>
                  <a:schemeClr val="dk1"/>
                </a:solidFill>
              </a:rPr>
              <a:t>Patterns</a:t>
            </a:r>
            <a:r>
              <a:rPr b="1" lang="en" u="sng">
                <a:solidFill>
                  <a:schemeClr val="dk1"/>
                </a:solidFill>
              </a:rPr>
              <a:t> </a:t>
            </a:r>
            <a:r>
              <a:rPr b="1" lang="en" u="sng">
                <a:solidFill>
                  <a:schemeClr val="dk1"/>
                </a:solidFill>
              </a:rPr>
              <a:t>Histogram)</a:t>
            </a:r>
            <a:r>
              <a:rPr b="1" lang="en" u="sng">
                <a:solidFill>
                  <a:schemeClr val="dk1"/>
                </a:solidFill>
              </a:rPr>
              <a:t> </a:t>
            </a:r>
            <a:r>
              <a:rPr b="1" lang="en" u="sng">
                <a:solidFill>
                  <a:schemeClr val="dk1"/>
                </a:solidFill>
              </a:rPr>
              <a:t>Algorithm:</a:t>
            </a:r>
            <a:r>
              <a:rPr lang="en">
                <a:solidFill>
                  <a:schemeClr val="dk1"/>
                </a:solidFill>
              </a:rPr>
              <a:t> 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this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project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we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are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using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LBPH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algorithm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to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train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our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dataset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for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face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recognition.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It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face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recognition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algorithm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based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local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binary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operator,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design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to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recognise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both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side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and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front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face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of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human.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LBPH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Algorithm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has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some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limitation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such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expression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diversification,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disorientation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and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change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in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lighting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performance.</a:t>
            </a:r>
            <a:r>
              <a:rPr lang="en">
                <a:solidFill>
                  <a:schemeClr val="dk1"/>
                </a:solidFill>
              </a:rPr>
              <a:t>         </a:t>
            </a:r>
            <a:endParaRPr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After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training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process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trainer.yml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file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will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be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create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d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and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saved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in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the</a:t>
            </a:r>
            <a:r>
              <a:rPr lang="en" sz="185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i="1" lang="en" sz="1850">
                <a:solidFill>
                  <a:schemeClr val="dk1"/>
                </a:solidFill>
              </a:rPr>
              <a:t>trainer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directory.</a:t>
            </a:r>
            <a:endParaRPr sz="18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LBPH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ALGORITHM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(CONT.)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LBPH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Algorithm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mainly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four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parameters: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Radius</a:t>
            </a:r>
            <a:r>
              <a:rPr lang="en" sz="1900">
                <a:solidFill>
                  <a:schemeClr val="dk1"/>
                </a:solidFill>
              </a:rPr>
              <a:t>: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Distance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circular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local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binary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pattern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from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center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pixel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its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circumference.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Neighbors</a:t>
            </a:r>
            <a:r>
              <a:rPr lang="en" sz="1900">
                <a:solidFill>
                  <a:schemeClr val="dk1"/>
                </a:solidFill>
              </a:rPr>
              <a:t>: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Number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data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points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within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circular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local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binary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pattern.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Grid</a:t>
            </a:r>
            <a:r>
              <a:rPr b="1" lang="en" sz="1900">
                <a:solidFill>
                  <a:schemeClr val="dk1"/>
                </a:solidFill>
              </a:rPr>
              <a:t> </a:t>
            </a:r>
            <a:r>
              <a:rPr b="1" lang="en" sz="1900">
                <a:solidFill>
                  <a:schemeClr val="dk1"/>
                </a:solidFill>
              </a:rPr>
              <a:t>X</a:t>
            </a:r>
            <a:r>
              <a:rPr lang="en" sz="1900">
                <a:solidFill>
                  <a:schemeClr val="dk1"/>
                </a:solidFill>
              </a:rPr>
              <a:t>: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No.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cells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horizontal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plane.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en" sz="1900">
                <a:solidFill>
                  <a:schemeClr val="dk1"/>
                </a:solidFill>
              </a:rPr>
              <a:t>Grid</a:t>
            </a:r>
            <a:r>
              <a:rPr b="1" lang="en" sz="1900">
                <a:solidFill>
                  <a:schemeClr val="dk1"/>
                </a:solidFill>
              </a:rPr>
              <a:t> </a:t>
            </a:r>
            <a:r>
              <a:rPr b="1" lang="en" sz="1900">
                <a:solidFill>
                  <a:schemeClr val="dk1"/>
                </a:solidFill>
              </a:rPr>
              <a:t>Y</a:t>
            </a:r>
            <a:r>
              <a:rPr lang="en" sz="1900">
                <a:solidFill>
                  <a:schemeClr val="dk1"/>
                </a:solidFill>
              </a:rPr>
              <a:t>: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No.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cells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vertical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plane.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It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makes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dataset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people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included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recognition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process.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Each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given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unique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that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algorithm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can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information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identify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ge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and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export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the</a:t>
            </a:r>
            <a:r>
              <a:rPr lang="en" sz="19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1900">
                <a:solidFill>
                  <a:schemeClr val="dk1"/>
                </a:solidFill>
              </a:rPr>
              <a:t>output.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  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FACE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RECOGNITION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This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final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step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which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will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capture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fresh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face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camera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model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trained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person’s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face,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our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recogniser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will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make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prediction</a:t>
            </a:r>
            <a:r>
              <a:rPr lang="en" sz="1900">
                <a:solidFill>
                  <a:schemeClr val="dk1"/>
                </a:solidFill>
              </a:rPr>
              <a:t> returning its id</a:t>
            </a:r>
            <a:r>
              <a:rPr lang="en" sz="1900">
                <a:solidFill>
                  <a:schemeClr val="dk1"/>
                </a:solidFill>
              </a:rPr>
              <a:t>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There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also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parameter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named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confidence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which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shows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percentage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match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with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trained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images.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If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recogniser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could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predict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face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put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text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over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with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their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can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put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number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showing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percentage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probability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match.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C0C0C"/>
                </a:solidFill>
              </a:rPr>
              <a:t>APPLICATIONS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250450" y="1198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To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prevent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crimes.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For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unlocking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mobile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phones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For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accessing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bank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vaults,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labs,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offices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etc.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In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finding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missing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persons.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Identifying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people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social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media.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For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marking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attendance.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CONCLUSION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We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emphasize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important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role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OpenCV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face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detection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recognition.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illustrate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popular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algorithms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OpenCV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that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for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face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detection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recognition.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state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OpenCV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modules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explain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OpenCV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based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Python.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This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project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mainly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focuses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recognising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person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camera.</a:t>
            </a:r>
            <a:r>
              <a:rPr lang="en" sz="1900">
                <a:solidFill>
                  <a:schemeClr val="dk1"/>
                </a:solidFill>
              </a:rPr>
              <a:t> 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program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take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set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that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images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train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dataset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output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name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of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person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who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seen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real-time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video.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9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There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are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few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limitations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this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project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as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user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have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train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machine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beforehand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only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then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it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will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be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able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to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recognise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the</a:t>
            </a:r>
            <a:r>
              <a:rPr lang="en" sz="1900">
                <a:solidFill>
                  <a:schemeClr val="dk1"/>
                </a:solidFill>
              </a:rPr>
              <a:t> </a:t>
            </a:r>
            <a:r>
              <a:rPr lang="en" sz="1900">
                <a:solidFill>
                  <a:schemeClr val="dk1"/>
                </a:solidFill>
              </a:rPr>
              <a:t>person.</a:t>
            </a:r>
            <a:r>
              <a:rPr lang="en" sz="1900">
                <a:solidFill>
                  <a:schemeClr val="dk1"/>
                </a:solidFill>
              </a:rPr>
              <a:t> 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25" y="2642450"/>
            <a:ext cx="4023450" cy="2359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9200" y="119625"/>
            <a:ext cx="4817275" cy="391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9625" y="119625"/>
            <a:ext cx="4023450" cy="24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11700" y="410000"/>
            <a:ext cx="8520600" cy="4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41250"/>
              <a:buNone/>
            </a:pPr>
            <a:r>
              <a:rPr b="1" lang="en" sz="2400">
                <a:solidFill>
                  <a:srgbClr val="0C0C0C"/>
                </a:solidFill>
              </a:rPr>
              <a:t>REFERENCES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311700" y="954500"/>
            <a:ext cx="8520600" cy="3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Ojala,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M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Pietikainen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and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T.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Maenpaa,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"Multiresolution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gray-scale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and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rotation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invariant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texture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classification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with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local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binary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pattern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[J]",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IEEE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Transactions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Pattern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Analysis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and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Machine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Intelligence,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vol.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24,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no.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7,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pp.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971-987,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2002.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Mandal,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"Face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recognition: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Perspectives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from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the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real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world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[C]",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IEEE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2016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14th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International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Conference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Control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Automation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Robotics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and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Vision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(ICARCV),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pp.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1-5,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13-15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Nov.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2016.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rgbClr val="2A3990"/>
              </a:buClr>
              <a:buSzPts val="1400"/>
              <a:buChar char="●"/>
            </a:pPr>
            <a:r>
              <a:rPr lang="en" sz="1400">
                <a:solidFill>
                  <a:srgbClr val="2A3990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https://www.researchgate.net/publication/355886757_Face_Detection_and_Recognition_Using_OpenCV</a:t>
            </a:r>
            <a:endParaRPr sz="1400">
              <a:solidFill>
                <a:srgbClr val="2A3990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https://en.wikipedia.org/wiki/Facial_recognition_system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https://docs.opencv.org/3.4/db/d28/tutorial_cascade_classifier.html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https://medium.com/analytics-vidhya/haar-cascades-explained-38210e57970d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https://www.kite.com/python/docs/numpy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18288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</a:t>
            </a:r>
            <a:r>
              <a:rPr lang="en"/>
              <a:t> </a:t>
            </a:r>
            <a:r>
              <a:rPr lang="en"/>
              <a:t>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C0C0C"/>
                </a:solidFill>
              </a:rPr>
              <a:t>CONTENTS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017725"/>
            <a:ext cx="85206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INTRODUCTION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MOTIVATION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OBJECTIVES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TOOLS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AND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TECHNOLOGIES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METHODOLOGY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IMPLEMENTATION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FACE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DETECTION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DATA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GATHERING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AND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TRAINING</a:t>
            </a:r>
            <a:endParaRPr sz="1500">
              <a:solidFill>
                <a:schemeClr val="dk1"/>
              </a:solidFill>
            </a:endParaRPr>
          </a:p>
          <a:p>
            <a:pPr indent="-3238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FACE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RECOGNITION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APPLICATIONS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CONCLUSION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REFERENCES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C0C0C"/>
                </a:solidFill>
              </a:rPr>
              <a:t>INTRODUCTION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017725"/>
            <a:ext cx="85206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one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easiest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ways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to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distinguish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individual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identity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each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other.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Person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identified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two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phases: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Detection: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Detecting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human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based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facial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features.</a:t>
            </a:r>
            <a:endParaRPr sz="2000">
              <a:solidFill>
                <a:schemeClr val="dk1"/>
              </a:solidFill>
            </a:endParaRPr>
          </a:p>
          <a:p>
            <a:pPr indent="-3556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Recognition: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Recognizing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individuals.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C0C0C"/>
                </a:solidFill>
              </a:rPr>
              <a:t>MOTIVATION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Face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recognition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has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recently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received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blooming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 attention and interest from the scientific community as well as from the general public.</a:t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The demands for the useful security systems is gradually increasing day-by-day.</a:t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To construct these different applications, precise and robust</a:t>
            </a:r>
            <a:r>
              <a:rPr lang="en" sz="200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rgbClr val="FFFFFF"/>
                </a:highlight>
              </a:rPr>
              <a:t>automated facial recognition methods and techniques are needed.</a:t>
            </a:r>
            <a:endParaRPr sz="20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C0C0C"/>
                </a:solidFill>
              </a:rPr>
              <a:t>OBJECTIVES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311700" y="1017725"/>
            <a:ext cx="85206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In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this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project,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we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had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work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problem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detection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and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recognition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individual.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Our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project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capable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detecting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human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face.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Further,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it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is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capable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recognising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those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human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faces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whose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data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we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have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collected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already.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2400">
                <a:solidFill>
                  <a:srgbClr val="0C0C0C"/>
                </a:solidFill>
              </a:rPr>
              <a:t>TOOLS AND TECHNOLOGIES USED</a:t>
            </a:r>
            <a:endParaRPr b="1" sz="2400">
              <a:solidFill>
                <a:srgbClr val="0C0C0C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311700" y="1017725"/>
            <a:ext cx="85206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</a:rPr>
              <a:t>Python</a:t>
            </a:r>
            <a:r>
              <a:rPr lang="en" sz="1500" u="sng">
                <a:solidFill>
                  <a:schemeClr val="dk1"/>
                </a:solidFill>
              </a:rPr>
              <a:t> </a:t>
            </a:r>
            <a:r>
              <a:rPr lang="en" sz="1500" u="sng">
                <a:solidFill>
                  <a:schemeClr val="dk1"/>
                </a:solidFill>
              </a:rPr>
              <a:t>Programming</a:t>
            </a:r>
            <a:r>
              <a:rPr lang="en" sz="1500" u="sng">
                <a:solidFill>
                  <a:schemeClr val="dk1"/>
                </a:solidFill>
              </a:rPr>
              <a:t> </a:t>
            </a:r>
            <a:r>
              <a:rPr lang="en" sz="1500" u="sng">
                <a:solidFill>
                  <a:schemeClr val="dk1"/>
                </a:solidFill>
              </a:rPr>
              <a:t>Language</a:t>
            </a:r>
            <a:endParaRPr sz="1500" u="sng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00" u="sng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</a:rPr>
              <a:t>Django</a:t>
            </a:r>
            <a:r>
              <a:rPr lang="en" sz="1500" u="sng">
                <a:solidFill>
                  <a:schemeClr val="dk1"/>
                </a:solidFill>
              </a:rPr>
              <a:t> </a:t>
            </a:r>
            <a:r>
              <a:rPr lang="en" sz="1500" u="sng">
                <a:solidFill>
                  <a:schemeClr val="dk1"/>
                </a:solidFill>
              </a:rPr>
              <a:t>Framework:</a:t>
            </a:r>
            <a:r>
              <a:rPr lang="en" sz="1500" u="sng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Django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is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a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free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and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open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source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back-end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server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side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web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framework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written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in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Python.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It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makes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it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easier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to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build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web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pages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using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Python.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00" u="sng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</a:rPr>
              <a:t>OpenCV</a:t>
            </a:r>
            <a:r>
              <a:rPr lang="en" sz="1500">
                <a:solidFill>
                  <a:schemeClr val="dk1"/>
                </a:solidFill>
              </a:rPr>
              <a:t>: 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</a:rPr>
              <a:t>It is an open-source library that can be used to perform image processing and performing computer vision tasks</a:t>
            </a:r>
            <a:r>
              <a:rPr b="1" lang="en" sz="15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</a:rPr>
              <a:t>Haar Cascades</a:t>
            </a:r>
            <a:r>
              <a:rPr lang="en" sz="1500">
                <a:solidFill>
                  <a:schemeClr val="dk1"/>
                </a:solidFill>
              </a:rPr>
              <a:t>: 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It is a machine learning based approach where a cascade function is trained from a lot of positive and negative images. It is then used to detect objects in other images.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u="sng">
                <a:solidFill>
                  <a:schemeClr val="dk1"/>
                </a:solidFill>
                <a:highlight>
                  <a:srgbClr val="FFFFFF"/>
                </a:highlight>
              </a:rPr>
              <a:t>Local Binary Pattern Histogram(LBPH):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" sz="1500">
                <a:solidFill>
                  <a:srgbClr val="2A3990"/>
                </a:solidFill>
                <a:highlight>
                  <a:srgbClr val="FFFFFF"/>
                </a:highlight>
              </a:rPr>
              <a:t>It is a Face-Recognition algorithm, used to recognize the face of a person. It is able to recognize the face of a person from both front face and side face.</a:t>
            </a:r>
            <a:endParaRPr sz="1500" u="sng">
              <a:solidFill>
                <a:srgbClr val="2A399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C0C0C"/>
                </a:solidFill>
              </a:rPr>
              <a:t>METHODOLOGY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311700" y="1128725"/>
            <a:ext cx="8520600" cy="3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Creation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Dataset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Pre-processing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Dataset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Training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the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Dataset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Detection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Human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Recognition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of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Human</a:t>
            </a:r>
            <a:r>
              <a:rPr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Face</a:t>
            </a:r>
            <a:r>
              <a:rPr lang="en" sz="2000">
                <a:solidFill>
                  <a:schemeClr val="dk1"/>
                </a:solidFill>
              </a:rPr>
              <a:t>   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6385850" y="1471825"/>
            <a:ext cx="138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9425" y="1279075"/>
            <a:ext cx="2076450" cy="320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IMPLEMENTATION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 u="sng">
                <a:solidFill>
                  <a:schemeClr val="dk1"/>
                </a:solidFill>
              </a:rPr>
              <a:t>Camera</a:t>
            </a:r>
            <a:r>
              <a:rPr b="1" lang="en" sz="1900" u="sng">
                <a:solidFill>
                  <a:schemeClr val="dk1"/>
                </a:solidFill>
              </a:rPr>
              <a:t> </a:t>
            </a:r>
            <a:r>
              <a:rPr b="1" lang="en" sz="1900" u="sng">
                <a:solidFill>
                  <a:schemeClr val="dk1"/>
                </a:solidFill>
              </a:rPr>
              <a:t>Setup</a:t>
            </a:r>
            <a:endParaRPr sz="1750">
              <a:solidFill>
                <a:schemeClr val="dk1"/>
              </a:solidFill>
            </a:endParaRPr>
          </a:p>
          <a:p>
            <a:pPr indent="-33972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" sz="1750">
                <a:solidFill>
                  <a:schemeClr val="dk1"/>
                </a:solidFill>
              </a:rPr>
              <a:t>In-built camera is used for images input.</a:t>
            </a:r>
            <a:endParaRPr sz="1750">
              <a:solidFill>
                <a:schemeClr val="dk1"/>
              </a:solidFill>
            </a:endParaRPr>
          </a:p>
          <a:p>
            <a:pPr indent="-3397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" sz="1750">
                <a:solidFill>
                  <a:schemeClr val="dk1"/>
                </a:solidFill>
              </a:rPr>
              <a:t>OpenCV libraries are used to resize and convert the images to grayscale.</a:t>
            </a:r>
            <a:endParaRPr sz="19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 u="sng">
                <a:solidFill>
                  <a:schemeClr val="dk1"/>
                </a:solidFill>
              </a:rPr>
              <a:t>Haar Cascade Classifier:</a:t>
            </a:r>
            <a:r>
              <a:rPr b="1" lang="en" sz="1900">
                <a:solidFill>
                  <a:schemeClr val="dk1"/>
                </a:solidFill>
              </a:rPr>
              <a:t>  </a:t>
            </a:r>
            <a:endParaRPr b="1" sz="1900">
              <a:solidFill>
                <a:schemeClr val="dk1"/>
              </a:solidFill>
            </a:endParaRPr>
          </a:p>
          <a:p>
            <a:pPr indent="-33972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2A3990"/>
              </a:buClr>
              <a:buSzPts val="1750"/>
              <a:buChar char="●"/>
            </a:pPr>
            <a:r>
              <a:rPr lang="en" sz="1750">
                <a:solidFill>
                  <a:srgbClr val="2A3990"/>
                </a:solidFill>
                <a:highlight>
                  <a:srgbClr val="FFFFFF"/>
                </a:highlight>
              </a:rPr>
              <a:t>It is an effective machine learning object detection program that identifies objects in an image and video quickly and in real-time.</a:t>
            </a:r>
            <a:endParaRPr sz="1750">
              <a:solidFill>
                <a:srgbClr val="2A3990"/>
              </a:solidFill>
            </a:endParaRPr>
          </a:p>
          <a:p>
            <a:pPr indent="-3397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●"/>
            </a:pPr>
            <a:r>
              <a:rPr lang="en" sz="1750">
                <a:solidFill>
                  <a:schemeClr val="dk1"/>
                </a:solidFill>
              </a:rPr>
              <a:t>Cascade function is trained by a lot of positive and negative images.</a:t>
            </a:r>
            <a:endParaRPr sz="1750">
              <a:solidFill>
                <a:schemeClr val="dk1"/>
              </a:solidFill>
            </a:endParaRPr>
          </a:p>
          <a:p>
            <a:pPr indent="-33972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A3990"/>
              </a:buClr>
              <a:buSzPts val="1750"/>
              <a:buChar char="●"/>
            </a:pPr>
            <a:r>
              <a:rPr lang="en" sz="1750">
                <a:solidFill>
                  <a:srgbClr val="2A3990"/>
                </a:solidFill>
                <a:highlight>
                  <a:srgbClr val="FFFFFF"/>
                </a:highlight>
              </a:rPr>
              <a:t>The cascade classifier consists of stages, which are trained using the technique called boosting.</a:t>
            </a:r>
            <a:endParaRPr sz="1750">
              <a:solidFill>
                <a:srgbClr val="2A399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 </a:t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solidFill>
                  <a:srgbClr val="0C0C0C"/>
                </a:solidFill>
              </a:rPr>
              <a:t>FACE</a:t>
            </a:r>
            <a:r>
              <a:rPr b="1" lang="en" sz="2400">
                <a:solidFill>
                  <a:srgbClr val="0C0C0C"/>
                </a:solidFill>
              </a:rPr>
              <a:t> </a:t>
            </a:r>
            <a:r>
              <a:rPr b="1" lang="en" sz="2400">
                <a:solidFill>
                  <a:srgbClr val="0C0C0C"/>
                </a:solidFill>
              </a:rPr>
              <a:t>DETECTION</a:t>
            </a:r>
            <a:endParaRPr b="1" sz="2400">
              <a:solidFill>
                <a:srgbClr val="0C0C0C"/>
              </a:solidFill>
            </a:endParaRPr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52475"/>
            <a:ext cx="8520600" cy="36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60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Images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are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converted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to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grayscale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to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avoid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false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complexities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classifications.</a:t>
            </a:r>
            <a:endParaRPr sz="1850"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Installed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pre-trained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haar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cascade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classifier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face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detection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in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XML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format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stored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it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in</a:t>
            </a:r>
            <a:r>
              <a:rPr lang="en" sz="1850">
                <a:solidFill>
                  <a:schemeClr val="dk1"/>
                </a:solidFill>
              </a:rPr>
              <a:t> separate </a:t>
            </a:r>
            <a:r>
              <a:rPr lang="en" sz="1850">
                <a:solidFill>
                  <a:schemeClr val="dk1"/>
                </a:solidFill>
              </a:rPr>
              <a:t>folder.</a:t>
            </a:r>
            <a:endParaRPr sz="1850"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Gathered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positions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of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all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faces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found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by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classifier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marked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them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with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rectangles.</a:t>
            </a:r>
            <a:endParaRPr sz="1850">
              <a:solidFill>
                <a:schemeClr val="dk1"/>
              </a:solidFill>
            </a:endParaRPr>
          </a:p>
          <a:p>
            <a:pPr indent="-346075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50"/>
              <a:buChar char="●"/>
            </a:pPr>
            <a:r>
              <a:rPr lang="en" sz="1850">
                <a:solidFill>
                  <a:schemeClr val="dk1"/>
                </a:solidFill>
              </a:rPr>
              <a:t>Additionally</a:t>
            </a:r>
            <a:r>
              <a:rPr lang="en" sz="1850">
                <a:solidFill>
                  <a:schemeClr val="dk1"/>
                </a:solidFill>
              </a:rPr>
              <a:t>,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classifiers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can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also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find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eyes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and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smile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positions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of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each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face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with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additional</a:t>
            </a:r>
            <a:r>
              <a:rPr lang="en" sz="1850">
                <a:solidFill>
                  <a:schemeClr val="dk1"/>
                </a:solidFill>
              </a:rPr>
              <a:t> </a:t>
            </a:r>
            <a:r>
              <a:rPr lang="en" sz="1850">
                <a:solidFill>
                  <a:schemeClr val="dk1"/>
                </a:solidFill>
              </a:rPr>
              <a:t>classifiers.</a:t>
            </a:r>
            <a:endParaRPr sz="18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